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27"/>
  </p:handoutMasterIdLst>
  <p:sldIdLst>
    <p:sldId id="284" r:id="rId3"/>
    <p:sldId id="357" r:id="rId4"/>
    <p:sldId id="360" r:id="rId5"/>
    <p:sldId id="365" r:id="rId6"/>
    <p:sldId id="367" r:id="rId7"/>
    <p:sldId id="392" r:id="rId8"/>
    <p:sldId id="368" r:id="rId9"/>
    <p:sldId id="369" r:id="rId10"/>
    <p:sldId id="444" r:id="rId11"/>
    <p:sldId id="415" r:id="rId12"/>
    <p:sldId id="363" r:id="rId13"/>
    <p:sldId id="394" r:id="rId14"/>
    <p:sldId id="432" r:id="rId15"/>
    <p:sldId id="433" r:id="rId16"/>
    <p:sldId id="434" r:id="rId17"/>
    <p:sldId id="435" r:id="rId19"/>
    <p:sldId id="436" r:id="rId20"/>
    <p:sldId id="437" r:id="rId21"/>
    <p:sldId id="438" r:id="rId22"/>
    <p:sldId id="440" r:id="rId23"/>
    <p:sldId id="441" r:id="rId24"/>
    <p:sldId id="388" r:id="rId25"/>
    <p:sldId id="285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1B72BE"/>
    <a:srgbClr val="2A8BD5"/>
    <a:srgbClr val="0E6EDF"/>
    <a:srgbClr val="E50337"/>
    <a:srgbClr val="CD0804"/>
    <a:srgbClr val="2C2D33"/>
    <a:srgbClr val="F6F7FC"/>
    <a:srgbClr val="2F2F45"/>
    <a:srgbClr val="1C1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8" autoAdjust="0"/>
    <p:restoredTop sz="94281" autoAdjust="0"/>
  </p:normalViewPr>
  <p:slideViewPr>
    <p:cSldViewPr snapToGrid="0" showGuides="1">
      <p:cViewPr>
        <p:scale>
          <a:sx n="100" d="100"/>
          <a:sy n="100" d="100"/>
        </p:scale>
        <p:origin x="624" y="280"/>
      </p:cViewPr>
      <p:guideLst>
        <p:guide orient="horz" pos="2115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9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85982-A460-4F87-8C18-7249E49CD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F662-3CAC-45B8-8622-EF915E3CC0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5171D-4993-438C-8904-9D1C573AC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4DD8C-7AEA-4BD3-B8FE-CCF55F69A4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344DD8C-7AEA-4BD3-B8FE-CCF55F69A4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云适配 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-11812" y="-15498"/>
            <a:ext cx="12203812" cy="5507621"/>
            <a:chOff x="-11812" y="876620"/>
            <a:chExt cx="12203812" cy="5507621"/>
          </a:xfrm>
        </p:grpSpPr>
        <p:pic>
          <p:nvPicPr>
            <p:cNvPr id="12" name="photo-1442406964439-e46ab8eff7c4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52" b="13810"/>
            <a:stretch>
              <a:fillRect/>
            </a:stretch>
          </p:blipFill>
          <p:spPr>
            <a:xfrm>
              <a:off x="1117" y="876620"/>
              <a:ext cx="12185134" cy="548640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3" name="Shape 148"/>
            <p:cNvSpPr/>
            <p:nvPr userDrawn="1"/>
          </p:nvSpPr>
          <p:spPr>
            <a:xfrm>
              <a:off x="-11812" y="884365"/>
              <a:ext cx="12203812" cy="5499876"/>
            </a:xfrm>
            <a:prstGeom prst="rect">
              <a:avLst/>
            </a:prstGeom>
            <a:solidFill>
              <a:srgbClr val="202130">
                <a:alpha val="75000"/>
              </a:srgbClr>
            </a:solidFill>
            <a:ln w="12700">
              <a:miter lim="400000"/>
            </a:ln>
          </p:spPr>
          <p:txBody>
            <a:bodyPr lIns="60959" rIns="60959" anchor="ctr"/>
            <a:lstStyle/>
            <a:p>
              <a:endParaRPr sz="4000">
                <a:solidFill>
                  <a:schemeClr val="bg1"/>
                </a:solidFill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-11813" y="5484378"/>
            <a:ext cx="12204000" cy="102638"/>
          </a:xfrm>
          <a:prstGeom prst="rect">
            <a:avLst/>
          </a:pr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272358" y="2142550"/>
            <a:ext cx="7727281" cy="11992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9" name="文本占位符 2"/>
          <p:cNvSpPr>
            <a:spLocks noGrp="1"/>
          </p:cNvSpPr>
          <p:nvPr>
            <p:ph type="body" idx="1"/>
          </p:nvPr>
        </p:nvSpPr>
        <p:spPr>
          <a:xfrm>
            <a:off x="3935294" y="3497385"/>
            <a:ext cx="4401409" cy="36549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00" y="6191232"/>
            <a:ext cx="1572635" cy="4015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 userDrawn="1"/>
        </p:nvGrpSpPr>
        <p:grpSpPr>
          <a:xfrm>
            <a:off x="-1" y="297818"/>
            <a:ext cx="6906935" cy="474938"/>
            <a:chOff x="-1" y="297818"/>
            <a:chExt cx="6906935" cy="474938"/>
          </a:xfrm>
        </p:grpSpPr>
        <p:sp>
          <p:nvSpPr>
            <p:cNvPr id="38" name="矩形 37"/>
            <p:cNvSpPr/>
            <p:nvPr/>
          </p:nvSpPr>
          <p:spPr>
            <a:xfrm>
              <a:off x="-1" y="297818"/>
              <a:ext cx="6201295" cy="47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reeform 5"/>
            <p:cNvSpPr/>
            <p:nvPr/>
          </p:nvSpPr>
          <p:spPr bwMode="auto">
            <a:xfrm>
              <a:off x="5885444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6320477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297406" y="246929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20133"/>
          <a:stretch>
            <a:fillRect/>
          </a:stretch>
        </p:blipFill>
        <p:spPr>
          <a:xfrm>
            <a:off x="0" y="1885743"/>
            <a:ext cx="5687658" cy="2221991"/>
          </a:xfrm>
          <a:prstGeom prst="rect">
            <a:avLst/>
          </a:prstGeom>
        </p:spPr>
      </p:pic>
      <p:sp>
        <p:nvSpPr>
          <p:cNvPr id="8" name="梯形 2"/>
          <p:cNvSpPr/>
          <p:nvPr userDrawn="1"/>
        </p:nvSpPr>
        <p:spPr>
          <a:xfrm>
            <a:off x="4246359" y="1885743"/>
            <a:ext cx="7945642" cy="2221991"/>
          </a:xfrm>
          <a:custGeom>
            <a:avLst/>
            <a:gdLst>
              <a:gd name="connsiteX0" fmla="*/ 0 w 7935884"/>
              <a:gd name="connsiteY0" fmla="*/ 2221991 h 2221991"/>
              <a:gd name="connsiteX1" fmla="*/ 372628 w 7935884"/>
              <a:gd name="connsiteY1" fmla="*/ 0 h 2221991"/>
              <a:gd name="connsiteX2" fmla="*/ 7563256 w 7935884"/>
              <a:gd name="connsiteY2" fmla="*/ 0 h 2221991"/>
              <a:gd name="connsiteX3" fmla="*/ 7935884 w 7935884"/>
              <a:gd name="connsiteY3" fmla="*/ 2221991 h 2221991"/>
              <a:gd name="connsiteX4" fmla="*/ 0 w 7935884"/>
              <a:gd name="connsiteY4" fmla="*/ 2221991 h 2221991"/>
              <a:gd name="connsiteX0-1" fmla="*/ 0 w 7945642"/>
              <a:gd name="connsiteY0-2" fmla="*/ 2221991 h 2221991"/>
              <a:gd name="connsiteX1-3" fmla="*/ 372628 w 7945642"/>
              <a:gd name="connsiteY1-4" fmla="*/ 0 h 2221991"/>
              <a:gd name="connsiteX2-5" fmla="*/ 7945642 w 7945642"/>
              <a:gd name="connsiteY2-6" fmla="*/ 0 h 2221991"/>
              <a:gd name="connsiteX3-7" fmla="*/ 7935884 w 7945642"/>
              <a:gd name="connsiteY3-8" fmla="*/ 2221991 h 2221991"/>
              <a:gd name="connsiteX4-9" fmla="*/ 0 w 7945642"/>
              <a:gd name="connsiteY4-10" fmla="*/ 2221991 h 2221991"/>
              <a:gd name="connsiteX0-11" fmla="*/ 0 w 7945642"/>
              <a:gd name="connsiteY0-12" fmla="*/ 2221991 h 2221991"/>
              <a:gd name="connsiteX1-13" fmla="*/ 804889 w 7945642"/>
              <a:gd name="connsiteY1-14" fmla="*/ 0 h 2221991"/>
              <a:gd name="connsiteX2-15" fmla="*/ 7945642 w 7945642"/>
              <a:gd name="connsiteY2-16" fmla="*/ 0 h 2221991"/>
              <a:gd name="connsiteX3-17" fmla="*/ 7935884 w 7945642"/>
              <a:gd name="connsiteY3-18" fmla="*/ 2221991 h 2221991"/>
              <a:gd name="connsiteX4-19" fmla="*/ 0 w 7945642"/>
              <a:gd name="connsiteY4-20" fmla="*/ 2221991 h 22219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45642" h="2221991">
                <a:moveTo>
                  <a:pt x="0" y="2221991"/>
                </a:moveTo>
                <a:lnTo>
                  <a:pt x="804889" y="0"/>
                </a:lnTo>
                <a:lnTo>
                  <a:pt x="7945642" y="0"/>
                </a:lnTo>
                <a:cubicBezTo>
                  <a:pt x="7942389" y="740664"/>
                  <a:pt x="7939137" y="1481327"/>
                  <a:pt x="7935884" y="2221991"/>
                </a:cubicBezTo>
                <a:lnTo>
                  <a:pt x="0" y="2221991"/>
                </a:lnTo>
                <a:close/>
              </a:path>
            </a:pathLst>
          </a:cu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-1" y="297818"/>
            <a:ext cx="6906935" cy="474938"/>
            <a:chOff x="-1" y="297818"/>
            <a:chExt cx="6906935" cy="474938"/>
          </a:xfrm>
        </p:grpSpPr>
        <p:sp>
          <p:nvSpPr>
            <p:cNvPr id="13" name="矩形 12"/>
            <p:cNvSpPr/>
            <p:nvPr/>
          </p:nvSpPr>
          <p:spPr>
            <a:xfrm>
              <a:off x="-1" y="297818"/>
              <a:ext cx="6201295" cy="47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5885444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Freeform 5"/>
            <p:cNvSpPr/>
            <p:nvPr/>
          </p:nvSpPr>
          <p:spPr bwMode="auto">
            <a:xfrm>
              <a:off x="6320477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336064" y="330272"/>
            <a:ext cx="3098900" cy="40614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3410587"/>
            <a:ext cx="1397492" cy="183615"/>
            <a:chOff x="8700656" y="4488794"/>
            <a:chExt cx="1397492" cy="183615"/>
          </a:xfrm>
        </p:grpSpPr>
        <p:sp>
          <p:nvSpPr>
            <p:cNvPr id="6" name="Freeform 11"/>
            <p:cNvSpPr/>
            <p:nvPr/>
          </p:nvSpPr>
          <p:spPr bwMode="auto">
            <a:xfrm>
              <a:off x="9876586" y="4488794"/>
              <a:ext cx="221562" cy="183615"/>
            </a:xfrm>
            <a:custGeom>
              <a:avLst/>
              <a:gdLst>
                <a:gd name="T0" fmla="*/ 149 w 362"/>
                <a:gd name="T1" fmla="*/ 0 h 300"/>
                <a:gd name="T2" fmla="*/ 0 w 362"/>
                <a:gd name="T3" fmla="*/ 300 h 300"/>
                <a:gd name="T4" fmla="*/ 211 w 362"/>
                <a:gd name="T5" fmla="*/ 300 h 300"/>
                <a:gd name="T6" fmla="*/ 362 w 362"/>
                <a:gd name="T7" fmla="*/ 0 h 300"/>
                <a:gd name="T8" fmla="*/ 149 w 362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00">
                  <a:moveTo>
                    <a:pt x="149" y="0"/>
                  </a:moveTo>
                  <a:lnTo>
                    <a:pt x="0" y="300"/>
                  </a:lnTo>
                  <a:lnTo>
                    <a:pt x="211" y="300"/>
                  </a:lnTo>
                  <a:lnTo>
                    <a:pt x="362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700656" y="4488794"/>
              <a:ext cx="1198659" cy="183615"/>
              <a:chOff x="22567263" y="1463514"/>
              <a:chExt cx="3109013" cy="476250"/>
            </a:xfrm>
          </p:grpSpPr>
          <p:sp>
            <p:nvSpPr>
              <p:cNvPr id="8" name="Freeform 10"/>
              <p:cNvSpPr/>
              <p:nvPr/>
            </p:nvSpPr>
            <p:spPr bwMode="auto">
              <a:xfrm>
                <a:off x="22567263" y="1463514"/>
                <a:ext cx="2802939" cy="476250"/>
              </a:xfrm>
              <a:custGeom>
                <a:avLst/>
                <a:gdLst>
                  <a:gd name="T0" fmla="*/ 0 w 3786"/>
                  <a:gd name="T1" fmla="*/ 0 h 300"/>
                  <a:gd name="T2" fmla="*/ 3786 w 3786"/>
                  <a:gd name="T3" fmla="*/ 0 h 300"/>
                  <a:gd name="T4" fmla="*/ 3786 w 3786"/>
                  <a:gd name="T5" fmla="*/ 300 h 300"/>
                  <a:gd name="T6" fmla="*/ 0 w 3786"/>
                  <a:gd name="T7" fmla="*/ 300 h 300"/>
                  <a:gd name="T8" fmla="*/ 0 w 3786"/>
                  <a:gd name="T9" fmla="*/ 0 h 300"/>
                  <a:gd name="T10" fmla="*/ 0 w 3786"/>
                  <a:gd name="T11" fmla="*/ 0 h 300"/>
                  <a:gd name="T12" fmla="*/ 0 w 3786"/>
                  <a:gd name="T13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6" h="300">
                    <a:moveTo>
                      <a:pt x="0" y="0"/>
                    </a:moveTo>
                    <a:lnTo>
                      <a:pt x="3786" y="0"/>
                    </a:lnTo>
                    <a:lnTo>
                      <a:pt x="3786" y="300"/>
                    </a:lnTo>
                    <a:lnTo>
                      <a:pt x="0" y="30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11"/>
              <p:cNvSpPr/>
              <p:nvPr/>
            </p:nvSpPr>
            <p:spPr bwMode="auto">
              <a:xfrm>
                <a:off x="25101601" y="1463514"/>
                <a:ext cx="574675" cy="476250"/>
              </a:xfrm>
              <a:custGeom>
                <a:avLst/>
                <a:gdLst>
                  <a:gd name="T0" fmla="*/ 149 w 362"/>
                  <a:gd name="T1" fmla="*/ 0 h 300"/>
                  <a:gd name="T2" fmla="*/ 0 w 362"/>
                  <a:gd name="T3" fmla="*/ 300 h 300"/>
                  <a:gd name="T4" fmla="*/ 211 w 362"/>
                  <a:gd name="T5" fmla="*/ 300 h 300"/>
                  <a:gd name="T6" fmla="*/ 362 w 362"/>
                  <a:gd name="T7" fmla="*/ 0 h 300"/>
                  <a:gd name="T8" fmla="*/ 149 w 362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00">
                    <a:moveTo>
                      <a:pt x="149" y="0"/>
                    </a:moveTo>
                    <a:lnTo>
                      <a:pt x="0" y="300"/>
                    </a:lnTo>
                    <a:lnTo>
                      <a:pt x="211" y="300"/>
                    </a:lnTo>
                    <a:lnTo>
                      <a:pt x="362" y="0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 userDrawn="1"/>
        </p:nvGrpSpPr>
        <p:grpSpPr>
          <a:xfrm>
            <a:off x="5896771" y="3410587"/>
            <a:ext cx="6295229" cy="183615"/>
            <a:chOff x="9876586" y="4488794"/>
            <a:chExt cx="6295229" cy="183615"/>
          </a:xfrm>
        </p:grpSpPr>
        <p:sp>
          <p:nvSpPr>
            <p:cNvPr id="11" name="Freeform 11"/>
            <p:cNvSpPr/>
            <p:nvPr/>
          </p:nvSpPr>
          <p:spPr bwMode="auto">
            <a:xfrm>
              <a:off x="9876586" y="4488794"/>
              <a:ext cx="221562" cy="183615"/>
            </a:xfrm>
            <a:custGeom>
              <a:avLst/>
              <a:gdLst>
                <a:gd name="T0" fmla="*/ 149 w 362"/>
                <a:gd name="T1" fmla="*/ 0 h 300"/>
                <a:gd name="T2" fmla="*/ 0 w 362"/>
                <a:gd name="T3" fmla="*/ 300 h 300"/>
                <a:gd name="T4" fmla="*/ 211 w 362"/>
                <a:gd name="T5" fmla="*/ 300 h 300"/>
                <a:gd name="T6" fmla="*/ 362 w 362"/>
                <a:gd name="T7" fmla="*/ 0 h 300"/>
                <a:gd name="T8" fmla="*/ 149 w 362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00">
                  <a:moveTo>
                    <a:pt x="149" y="0"/>
                  </a:moveTo>
                  <a:lnTo>
                    <a:pt x="0" y="300"/>
                  </a:lnTo>
                  <a:lnTo>
                    <a:pt x="211" y="300"/>
                  </a:lnTo>
                  <a:lnTo>
                    <a:pt x="362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098147" y="4488794"/>
              <a:ext cx="6073668" cy="183615"/>
              <a:chOff x="26191997" y="1463514"/>
              <a:chExt cx="15753532" cy="476250"/>
            </a:xfrm>
          </p:grpSpPr>
          <p:sp>
            <p:nvSpPr>
              <p:cNvPr id="13" name="Freeform 10"/>
              <p:cNvSpPr/>
              <p:nvPr/>
            </p:nvSpPr>
            <p:spPr bwMode="auto">
              <a:xfrm>
                <a:off x="26479334" y="1463514"/>
                <a:ext cx="15466195" cy="476250"/>
              </a:xfrm>
              <a:custGeom>
                <a:avLst/>
                <a:gdLst>
                  <a:gd name="T0" fmla="*/ 0 w 3786"/>
                  <a:gd name="T1" fmla="*/ 0 h 300"/>
                  <a:gd name="T2" fmla="*/ 3786 w 3786"/>
                  <a:gd name="T3" fmla="*/ 0 h 300"/>
                  <a:gd name="T4" fmla="*/ 3786 w 3786"/>
                  <a:gd name="T5" fmla="*/ 300 h 300"/>
                  <a:gd name="T6" fmla="*/ 0 w 3786"/>
                  <a:gd name="T7" fmla="*/ 300 h 300"/>
                  <a:gd name="T8" fmla="*/ 0 w 3786"/>
                  <a:gd name="T9" fmla="*/ 0 h 300"/>
                  <a:gd name="T10" fmla="*/ 0 w 3786"/>
                  <a:gd name="T11" fmla="*/ 0 h 300"/>
                  <a:gd name="T12" fmla="*/ 0 w 3786"/>
                  <a:gd name="T13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6" h="300">
                    <a:moveTo>
                      <a:pt x="0" y="0"/>
                    </a:moveTo>
                    <a:lnTo>
                      <a:pt x="3786" y="0"/>
                    </a:lnTo>
                    <a:lnTo>
                      <a:pt x="3786" y="300"/>
                    </a:lnTo>
                    <a:lnTo>
                      <a:pt x="0" y="30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26191997" y="1463514"/>
                <a:ext cx="574675" cy="476250"/>
              </a:xfrm>
              <a:custGeom>
                <a:avLst/>
                <a:gdLst>
                  <a:gd name="T0" fmla="*/ 149 w 362"/>
                  <a:gd name="T1" fmla="*/ 0 h 300"/>
                  <a:gd name="T2" fmla="*/ 0 w 362"/>
                  <a:gd name="T3" fmla="*/ 300 h 300"/>
                  <a:gd name="T4" fmla="*/ 211 w 362"/>
                  <a:gd name="T5" fmla="*/ 300 h 300"/>
                  <a:gd name="T6" fmla="*/ 362 w 362"/>
                  <a:gd name="T7" fmla="*/ 0 h 300"/>
                  <a:gd name="T8" fmla="*/ 149 w 362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00">
                    <a:moveTo>
                      <a:pt x="149" y="0"/>
                    </a:moveTo>
                    <a:lnTo>
                      <a:pt x="0" y="300"/>
                    </a:lnTo>
                    <a:lnTo>
                      <a:pt x="211" y="300"/>
                    </a:lnTo>
                    <a:lnTo>
                      <a:pt x="362" y="0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Shape 726"/>
          <p:cNvSpPr/>
          <p:nvPr userDrawn="1"/>
        </p:nvSpPr>
        <p:spPr>
          <a:xfrm>
            <a:off x="1532523" y="3013562"/>
            <a:ext cx="4234299" cy="923330"/>
          </a:xfrm>
          <a:prstGeom prst="rect">
            <a:avLst/>
          </a:prstGeom>
          <a:ln w="12700">
            <a:miter lim="400000"/>
          </a:ln>
        </p:spPr>
        <p:txBody>
          <a:bodyPr wrap="none" lIns="60959" rIns="60959">
            <a:spAutoFit/>
          </a:bodyPr>
          <a:lstStyle>
            <a:lvl1pPr>
              <a:defRPr sz="4400">
                <a:solidFill>
                  <a:srgbClr val="CD080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400" dirty="0">
                <a:solidFill>
                  <a:srgbClr val="1B72BE"/>
                </a:solidFill>
                <a:latin typeface="+mj-ea"/>
                <a:ea typeface="+mj-ea"/>
              </a:rPr>
              <a:t>THANK YOU</a:t>
            </a:r>
            <a:endParaRPr sz="5400" dirty="0">
              <a:solidFill>
                <a:srgbClr val="1B72BE"/>
              </a:solidFill>
              <a:latin typeface="+mj-ea"/>
              <a:ea typeface="+mj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84" y="407516"/>
            <a:ext cx="1563576" cy="3992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png"/><Relationship Id="rId2" Type="http://schemas.openxmlformats.org/officeDocument/2006/relationships/tags" Target="../tags/tag13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tags" Target="../tags/tag14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tags" Target="../tags/tag16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tags" Target="../tags/tag17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3.png"/><Relationship Id="rId2" Type="http://schemas.openxmlformats.org/officeDocument/2006/relationships/tags" Target="../tags/tag18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tags" Target="../tags/tag6.xml"/><Relationship Id="rId3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3938" y="2003061"/>
            <a:ext cx="9149893" cy="1199270"/>
          </a:xfrm>
        </p:spPr>
        <p:txBody>
          <a:bodyPr/>
          <a:lstStyle/>
          <a:p>
            <a:r>
              <a:rPr lang="zh-CN" altLang="en-US" sz="5200" b="1" dirty="0" smtClean="0"/>
              <a:t>金融服务平台</a:t>
            </a:r>
            <a:r>
              <a:rPr lang="en-US" altLang="zh-CN" sz="5200" b="1" dirty="0" smtClean="0"/>
              <a:t> </a:t>
            </a:r>
            <a:r>
              <a:rPr lang="zh-CN" altLang="en-US" sz="5200" b="1" dirty="0" smtClean="0"/>
              <a:t>投标人操作手册</a:t>
            </a:r>
            <a:endParaRPr lang="zh-CN" altLang="en-US" sz="5200" b="1" dirty="0"/>
          </a:p>
        </p:txBody>
      </p:sp>
      <p:sp>
        <p:nvSpPr>
          <p:cNvPr id="18" name="标题 1"/>
          <p:cNvSpPr txBox="1"/>
          <p:nvPr/>
        </p:nvSpPr>
        <p:spPr>
          <a:xfrm>
            <a:off x="1643749" y="2751487"/>
            <a:ext cx="8950271" cy="11992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spc="300" dirty="0">
                <a:solidFill>
                  <a:schemeClr val="bg2">
                    <a:lumMod val="95000"/>
                  </a:schemeClr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BIDDER OPERATION ANUAL</a:t>
            </a:r>
            <a:endParaRPr lang="en-US" altLang="zh-CN" sz="3000" spc="300" dirty="0">
              <a:solidFill>
                <a:schemeClr val="bg2">
                  <a:lumMod val="95000"/>
                </a:schemeClr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" y="1477645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办理保函</a:t>
            </a:r>
            <a:endParaRPr kumimoji="1" lang="zh-CN" altLang="en-US" dirty="0"/>
          </a:p>
        </p:txBody>
      </p:sp>
      <p:grpSp>
        <p:nvGrpSpPr>
          <p:cNvPr id="25" name="组 24"/>
          <p:cNvGrpSpPr/>
          <p:nvPr/>
        </p:nvGrpSpPr>
        <p:grpSpPr>
          <a:xfrm>
            <a:off x="678742" y="5769959"/>
            <a:ext cx="5995670" cy="778510"/>
            <a:chOff x="526342" y="5769959"/>
            <a:chExt cx="5995670" cy="778510"/>
          </a:xfrm>
        </p:grpSpPr>
        <p:sp>
          <p:nvSpPr>
            <p:cNvPr id="26" name="矩形 25"/>
            <p:cNvSpPr/>
            <p:nvPr/>
          </p:nvSpPr>
          <p:spPr>
            <a:xfrm>
              <a:off x="640007" y="5769959"/>
              <a:ext cx="5882005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sz="1400" dirty="0">
                  <a:sym typeface="+mn-ea"/>
                </a:rPr>
                <a:t>进入“电子保函办理及保证金绑定”页面，点击保函办理保函产品选择页面，在弹框中选择“办理保函”模式。</a:t>
              </a:r>
              <a:endParaRPr sz="1400" dirty="0"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26342" y="57699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7425" y="1769110"/>
            <a:ext cx="4639310" cy="2591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 2"/>
          <p:cNvGrpSpPr/>
          <p:nvPr/>
        </p:nvGrpSpPr>
        <p:grpSpPr>
          <a:xfrm>
            <a:off x="2803071" y="3225646"/>
            <a:ext cx="4326631" cy="2381308"/>
            <a:chOff x="1072974" y="3667444"/>
            <a:chExt cx="4326631" cy="2381308"/>
          </a:xfrm>
        </p:grpSpPr>
        <p:sp>
          <p:nvSpPr>
            <p:cNvPr id="54" name="矩形 53"/>
            <p:cNvSpPr/>
            <p:nvPr/>
          </p:nvSpPr>
          <p:spPr>
            <a:xfrm>
              <a:off x="1884417" y="5449487"/>
              <a:ext cx="3515188" cy="48387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点击电子保函办理及保证金绑定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168897" y="3667444"/>
              <a:ext cx="512808" cy="512808"/>
            </a:xfrm>
            <a:prstGeom prst="ellipse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300555" y="3791760"/>
              <a:ext cx="258826" cy="258826"/>
            </a:xfrm>
            <a:prstGeom prst="ellipse">
              <a:avLst/>
            </a:prstGeom>
            <a:solidFill>
              <a:srgbClr val="0070C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7" name="直接连接符 32"/>
            <p:cNvCxnSpPr/>
            <p:nvPr/>
          </p:nvCxnSpPr>
          <p:spPr>
            <a:xfrm>
              <a:off x="1418233" y="4160575"/>
              <a:ext cx="0" cy="1336762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1072974" y="5336500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39946" y="5411004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8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4924562" y="2060140"/>
            <a:ext cx="6972300" cy="975995"/>
            <a:chOff x="4919377" y="2144502"/>
            <a:chExt cx="6972300" cy="975995"/>
          </a:xfrm>
        </p:grpSpPr>
        <p:cxnSp>
          <p:nvCxnSpPr>
            <p:cNvPr id="46" name="直接连接符 32"/>
            <p:cNvCxnSpPr>
              <a:endCxn id="47" idx="2"/>
            </p:cNvCxnSpPr>
            <p:nvPr/>
          </p:nvCxnSpPr>
          <p:spPr>
            <a:xfrm>
              <a:off x="5432320" y="2500537"/>
              <a:ext cx="2818765" cy="0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8722392" y="2144502"/>
              <a:ext cx="3169285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点击保函办理，弹框选择“保函办理”模式</a:t>
              </a:r>
              <a:endParaRPr lang="zh-CN" altLang="en-US" kern="0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8" name="组 7"/>
            <p:cNvGrpSpPr/>
            <p:nvPr/>
          </p:nvGrpSpPr>
          <p:grpSpPr>
            <a:xfrm>
              <a:off x="7958798" y="2144502"/>
              <a:ext cx="712252" cy="712252"/>
              <a:chOff x="7958798" y="2144502"/>
              <a:chExt cx="712252" cy="712252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7958798" y="2144502"/>
                <a:ext cx="712252" cy="712252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8225518" y="2234246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3000" dirty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sym typeface="Calibri" panose="020F0502020204030204"/>
                  </a:rPr>
                  <a:t>9</a:t>
                </a: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" name="组 10"/>
            <p:cNvGrpSpPr/>
            <p:nvPr/>
          </p:nvGrpSpPr>
          <p:grpSpPr>
            <a:xfrm>
              <a:off x="4919377" y="2253973"/>
              <a:ext cx="512808" cy="512808"/>
              <a:chOff x="4789670" y="2177268"/>
              <a:chExt cx="512808" cy="512808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4789670" y="21772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916248" y="2294599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" name="直线箭头连接符 15"/>
          <p:cNvCxnSpPr/>
          <p:nvPr>
            <p:custDataLst>
              <p:tags r:id="rId4"/>
            </p:custDataLst>
          </p:nvPr>
        </p:nvCxnSpPr>
        <p:spPr>
          <a:xfrm>
            <a:off x="8319692" y="2772725"/>
            <a:ext cx="0" cy="1229832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46595" y="4061460"/>
            <a:ext cx="4587240" cy="2188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3664436" cy="406141"/>
          </a:xfrm>
        </p:spPr>
        <p:txBody>
          <a:bodyPr/>
          <a:lstStyle/>
          <a:p>
            <a:r>
              <a:rPr kumimoji="1" lang="zh-CN" altLang="en-US" dirty="0" smtClean="0"/>
              <a:t>选择出函平台</a:t>
            </a:r>
            <a:endParaRPr kumimoji="1" lang="zh-CN" altLang="en-US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5368" r="6333" b="16836"/>
          <a:stretch>
            <a:fillRect/>
          </a:stretch>
        </p:blipFill>
        <p:spPr>
          <a:xfrm>
            <a:off x="345440" y="1307465"/>
            <a:ext cx="7342505" cy="4138930"/>
          </a:xfrm>
          <a:prstGeom prst="rect">
            <a:avLst/>
          </a:prstGeom>
        </p:spPr>
      </p:pic>
      <p:grpSp>
        <p:nvGrpSpPr>
          <p:cNvPr id="18" name="组 17"/>
          <p:cNvGrpSpPr/>
          <p:nvPr/>
        </p:nvGrpSpPr>
        <p:grpSpPr>
          <a:xfrm>
            <a:off x="646357" y="5757259"/>
            <a:ext cx="8053142" cy="535523"/>
            <a:chOff x="493957" y="5757259"/>
            <a:chExt cx="8053142" cy="535523"/>
          </a:xfrm>
        </p:grpSpPr>
        <p:sp>
          <p:nvSpPr>
            <p:cNvPr id="19" name="矩形 18"/>
            <p:cNvSpPr/>
            <p:nvPr/>
          </p:nvSpPr>
          <p:spPr>
            <a:xfrm>
              <a:off x="640058" y="5769959"/>
              <a:ext cx="79070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选择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汉唐智创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并点击确定，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进入保函服务申请页面。</a:t>
              </a:r>
              <a:endParaRPr lang="en-US" altLang="zh-CN" sz="1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23340" y="1666240"/>
            <a:ext cx="5393055" cy="3277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5403465" y="2782982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558003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选择汉唐智创并点击确定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10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3664436" cy="406141"/>
          </a:xfrm>
        </p:spPr>
        <p:txBody>
          <a:bodyPr/>
          <a:lstStyle/>
          <a:p>
            <a:r>
              <a:rPr kumimoji="1" lang="zh-CN" altLang="en-US" dirty="0" smtClean="0">
                <a:sym typeface="+mn-ea"/>
              </a:rPr>
              <a:t>选择出函平台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5368" r="6333" b="16836"/>
          <a:stretch>
            <a:fillRect/>
          </a:stretch>
        </p:blipFill>
        <p:spPr>
          <a:xfrm>
            <a:off x="345440" y="1543050"/>
            <a:ext cx="7342505" cy="3901440"/>
          </a:xfrm>
          <a:prstGeom prst="rect">
            <a:avLst/>
          </a:prstGeom>
        </p:spPr>
      </p:pic>
      <p:grpSp>
        <p:nvGrpSpPr>
          <p:cNvPr id="18" name="组 17"/>
          <p:cNvGrpSpPr/>
          <p:nvPr/>
        </p:nvGrpSpPr>
        <p:grpSpPr>
          <a:xfrm>
            <a:off x="646357" y="5757259"/>
            <a:ext cx="8062667" cy="535523"/>
            <a:chOff x="493957" y="5757259"/>
            <a:chExt cx="8062667" cy="535523"/>
          </a:xfrm>
        </p:grpSpPr>
        <p:sp>
          <p:nvSpPr>
            <p:cNvPr id="19" name="矩形 18"/>
            <p:cNvSpPr/>
            <p:nvPr/>
          </p:nvSpPr>
          <p:spPr>
            <a:xfrm>
              <a:off x="649583" y="5768689"/>
              <a:ext cx="79070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保存后点击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“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提交申请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”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，跳转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汉唐智创电子保函平台。</a:t>
              </a:r>
              <a:endParaRPr lang="zh-CN" sz="1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0960" y="1892300"/>
            <a:ext cx="5372735" cy="3036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5403465" y="2792507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466563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填写企业基本信息并保存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11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93240"/>
            <a:ext cx="7274560" cy="36550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完善信息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237043" cy="791210"/>
            <a:chOff x="493957" y="5757259"/>
            <a:chExt cx="6237043" cy="791210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090941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首次进入电子保函平台后，保函平台会从交易平台获取部分企业信息，投标人需在进行准入申请前完善经办人、证照信息等企业信息。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2125980"/>
            <a:ext cx="5351145" cy="282956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212965" y="4177663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完善企业资料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12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-29579" y="1847120"/>
            <a:ext cx="7274560" cy="3439160"/>
            <a:chOff x="-29579" y="1974120"/>
            <a:chExt cx="7274560" cy="343916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79" y="1974120"/>
              <a:ext cx="7274560" cy="3439160"/>
            </a:xfrm>
            <a:prstGeom prst="rect">
              <a:avLst/>
            </a:prstGeom>
          </p:spPr>
        </p:pic>
        <p:pic>
          <p:nvPicPr>
            <p:cNvPr id="6" name="图片 5" descr="E:\360MoveData\Users\Administrator\Desktop\新建文件夹\1.jpg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54036" y="2289080"/>
              <a:ext cx="5332095" cy="267335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3" y="330272"/>
            <a:ext cx="5270601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确定保函平台委托合同</a:t>
            </a:r>
            <a:endParaRPr kumimoji="1" lang="zh-CN" altLang="en-US" dirty="0"/>
          </a:p>
        </p:txBody>
      </p:sp>
      <p:grpSp>
        <p:nvGrpSpPr>
          <p:cNvPr id="9" name="组 8"/>
          <p:cNvGrpSpPr/>
          <p:nvPr/>
        </p:nvGrpSpPr>
        <p:grpSpPr>
          <a:xfrm>
            <a:off x="5606665" y="2528220"/>
            <a:ext cx="5724963" cy="712252"/>
            <a:chOff x="4246259" y="1465271"/>
            <a:chExt cx="5724963" cy="712252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点击提交按钮进行签章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13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组 4"/>
          <p:cNvGrpSpPr/>
          <p:nvPr/>
        </p:nvGrpSpPr>
        <p:grpSpPr>
          <a:xfrm>
            <a:off x="646357" y="5757259"/>
            <a:ext cx="6237043" cy="791210"/>
            <a:chOff x="493957" y="5757259"/>
            <a:chExt cx="6237043" cy="791210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090941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填写完成后点提交会弹出签章页面，客户确认电子保函委托协议后进行签章。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注：每个地区一个公司只用在首次登陆后签章就可以了</a:t>
              </a:r>
              <a:endParaRPr lang="zh-CN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1734820"/>
            <a:ext cx="7274560" cy="34302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提交企业信息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350" cy="791210"/>
            <a:chOff x="493957" y="5757259"/>
            <a:chExt cx="6483350" cy="791210"/>
          </a:xfrm>
        </p:grpSpPr>
        <p:sp>
          <p:nvSpPr>
            <p:cNvPr id="18" name="矩形 17"/>
            <p:cNvSpPr/>
            <p:nvPr/>
          </p:nvSpPr>
          <p:spPr>
            <a:xfrm>
              <a:off x="640007" y="5769959"/>
              <a:ext cx="6337300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完成签章后，系统会提交企业信息，企业信息提交成功后，方可进行投标操作。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2040255"/>
            <a:ext cx="5300980" cy="260350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606665" y="2518695"/>
            <a:ext cx="5724963" cy="1064360"/>
            <a:chOff x="4246259" y="1465271"/>
            <a:chExt cx="5724963" cy="1064360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企业信息提交成功后，方可进行投标操作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14</a:t>
              </a:r>
              <a:endParaRPr kumimoji="0" lang="en-US" altLang="zh-CN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36725"/>
            <a:ext cx="7274560" cy="3445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选择项目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找到从交易中心携带过来的要投项目的标段，点击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立即申请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</a:t>
              </a: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4090" y="2026920"/>
            <a:ext cx="5302250" cy="2675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5390765" y="3661695"/>
            <a:ext cx="5724963" cy="712252"/>
            <a:chOff x="4246259" y="1465271"/>
            <a:chExt cx="5724963" cy="712252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立即申请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15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86890"/>
            <a:ext cx="7274560" cy="3551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选择出函机构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勾选担保机构，填写经办人信息，点击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下一步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</a:t>
              </a:r>
              <a:endParaRPr lang="zh-CN" altLang="en-US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4090" y="2122805"/>
            <a:ext cx="5271770" cy="27031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4882765" y="4271295"/>
            <a:ext cx="6486963" cy="712252"/>
            <a:chOff x="3484259" y="1465271"/>
            <a:chExt cx="6486963" cy="712252"/>
          </a:xfrm>
        </p:grpSpPr>
        <p:cxnSp>
          <p:nvCxnSpPr>
            <p:cNvPr id="10" name="直接连接符 32"/>
            <p:cNvCxnSpPr>
              <a:stCxn id="16" idx="6"/>
            </p:cNvCxnSpPr>
            <p:nvPr/>
          </p:nvCxnSpPr>
          <p:spPr>
            <a:xfrm flipV="1">
              <a:off x="3997067" y="1821398"/>
              <a:ext cx="1627527" cy="2674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勾选担保机构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16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3484259" y="1567668"/>
              <a:ext cx="512808" cy="512808"/>
              <a:chOff x="3484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484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15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" y="1768475"/>
            <a:ext cx="7274560" cy="35991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保费支付</a:t>
            </a:r>
            <a:endParaRPr kumimoji="1" lang="zh-CN" altLang="en-US" dirty="0" smtClean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8396042" cy="1135380"/>
            <a:chOff x="493957" y="5757259"/>
            <a:chExt cx="8396042" cy="1135380"/>
          </a:xfrm>
        </p:grpSpPr>
        <p:sp>
          <p:nvSpPr>
            <p:cNvPr id="18" name="矩形 17"/>
            <p:cNvSpPr/>
            <p:nvPr/>
          </p:nvSpPr>
          <p:spPr>
            <a:xfrm>
              <a:off x="640058" y="5769959"/>
              <a:ext cx="8249941" cy="112268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跳转到保费支付页面，确认保函信息，点击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”</a:t>
              </a: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保费支付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按钮选择付款方式进行付款。</a:t>
              </a:r>
              <a:endParaRPr lang="zh-CN" altLang="en-US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注：</a:t>
              </a:r>
              <a:r>
                <a:rPr lang="zh-CN" altLang="en-US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如若需要可点击</a:t>
              </a:r>
              <a:r>
                <a:rPr lang="en-US" altLang="zh-CN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放弃申请</a:t>
              </a:r>
              <a:r>
                <a:rPr lang="en-US" altLang="zh-CN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按钮终止保函申请业务。</a:t>
              </a:r>
              <a:endParaRPr lang="zh-CN" altLang="en-US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endParaRPr lang="zh-CN" altLang="en-US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55115" y="2103755"/>
            <a:ext cx="5266690" cy="276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6109056" y="3525643"/>
            <a:ext cx="5788463" cy="712252"/>
            <a:chOff x="3192159" y="1465271"/>
            <a:chExt cx="5788463" cy="712252"/>
          </a:xfrm>
        </p:grpSpPr>
        <p:cxnSp>
          <p:nvCxnSpPr>
            <p:cNvPr id="10" name="直接连接符 32"/>
            <p:cNvCxnSpPr>
              <a:stCxn id="16" idx="6"/>
            </p:cNvCxnSpPr>
            <p:nvPr/>
          </p:nvCxnSpPr>
          <p:spPr>
            <a:xfrm flipV="1">
              <a:off x="3704967" y="1821398"/>
              <a:ext cx="1627527" cy="2674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46669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5094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跳转到支付页面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789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17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3192159" y="1567668"/>
              <a:ext cx="512808" cy="512808"/>
              <a:chOff x="31921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1921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3238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65" y="1637665"/>
            <a:ext cx="7274560" cy="3669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570" y="1927225"/>
            <a:ext cx="5303520" cy="2863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dirty="0">
                <a:sym typeface="+mn-ea"/>
              </a:rPr>
              <a:t>线上支付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8396042" cy="535523"/>
            <a:chOff x="493957" y="5757259"/>
            <a:chExt cx="8396042" cy="535523"/>
          </a:xfrm>
        </p:grpSpPr>
        <p:sp>
          <p:nvSpPr>
            <p:cNvPr id="18" name="矩形 17"/>
            <p:cNvSpPr/>
            <p:nvPr/>
          </p:nvSpPr>
          <p:spPr>
            <a:xfrm>
              <a:off x="640058" y="5769959"/>
              <a:ext cx="82499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确认无误后选择支付方式，如选择线上支付点击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网银支付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</a:t>
              </a:r>
              <a:endParaRPr lang="en-US" alt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7732751" y="2947793"/>
            <a:ext cx="3821515" cy="1950820"/>
            <a:chOff x="3535059" y="1465271"/>
            <a:chExt cx="3821515" cy="1950820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030357" y="1821398"/>
              <a:ext cx="1086237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46669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509420" y="1553636"/>
              <a:ext cx="1847154" cy="186245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选择支付方式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此页面信息仅做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789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18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3535059" y="1567668"/>
              <a:ext cx="512808" cy="512808"/>
              <a:chOff x="35350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5350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667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 31"/>
          <p:cNvGrpSpPr/>
          <p:nvPr/>
        </p:nvGrpSpPr>
        <p:grpSpPr>
          <a:xfrm>
            <a:off x="611135" y="1638855"/>
            <a:ext cx="5036139" cy="3960563"/>
            <a:chOff x="6294656" y="1756598"/>
            <a:chExt cx="5036139" cy="3960563"/>
          </a:xfrm>
        </p:grpSpPr>
        <p:pic>
          <p:nvPicPr>
            <p:cNvPr id="33" name="图片占位符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1" r="7581"/>
            <a:stretch>
              <a:fillRect/>
            </a:stretch>
          </p:blipFill>
          <p:spPr>
            <a:xfrm>
              <a:off x="6294656" y="1756598"/>
              <a:ext cx="5036139" cy="3960563"/>
            </a:xfrm>
            <a:prstGeom prst="roundRect">
              <a:avLst>
                <a:gd name="adj" fmla="val 137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4" name="Rounded Rectangle 12"/>
            <p:cNvSpPr/>
            <p:nvPr/>
          </p:nvSpPr>
          <p:spPr bwMode="auto">
            <a:xfrm>
              <a:off x="9571730" y="3959622"/>
              <a:ext cx="1757539" cy="1757539"/>
            </a:xfrm>
            <a:prstGeom prst="roundRect">
              <a:avLst>
                <a:gd name="adj" fmla="val 1231"/>
              </a:avLst>
            </a:prstGeom>
            <a:solidFill>
              <a:srgbClr val="1B72BE">
                <a:alpha val="80000"/>
              </a:srgb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Title 3"/>
            <p:cNvSpPr txBox="1"/>
            <p:nvPr/>
          </p:nvSpPr>
          <p:spPr bwMode="auto">
            <a:xfrm>
              <a:off x="9756184" y="4658084"/>
              <a:ext cx="561331" cy="18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zh-CN" altLang="en-US" sz="1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目录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Title 3"/>
            <p:cNvSpPr txBox="1"/>
            <p:nvPr/>
          </p:nvSpPr>
          <p:spPr bwMode="auto">
            <a:xfrm>
              <a:off x="9756184" y="4957852"/>
              <a:ext cx="1218665" cy="31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altLang="zh-CN" sz="140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CONTENTS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208379" y="2471315"/>
            <a:ext cx="3493062" cy="2295642"/>
            <a:chOff x="7208379" y="1972656"/>
            <a:chExt cx="3493062" cy="2295642"/>
          </a:xfrm>
        </p:grpSpPr>
        <p:grpSp>
          <p:nvGrpSpPr>
            <p:cNvPr id="30" name="组 29"/>
            <p:cNvGrpSpPr/>
            <p:nvPr/>
          </p:nvGrpSpPr>
          <p:grpSpPr>
            <a:xfrm>
              <a:off x="7208379" y="1972656"/>
              <a:ext cx="3493062" cy="810643"/>
              <a:chOff x="1876962" y="1715708"/>
              <a:chExt cx="3493062" cy="810643"/>
            </a:xfrm>
          </p:grpSpPr>
          <p:sp>
            <p:nvSpPr>
              <p:cNvPr id="3" name="文本占位符 2"/>
              <p:cNvSpPr txBox="1"/>
              <p:nvPr/>
            </p:nvSpPr>
            <p:spPr>
              <a:xfrm>
                <a:off x="2639062" y="1715708"/>
                <a:ext cx="2730962" cy="810643"/>
              </a:xfrm>
              <a:prstGeom prst="rect">
                <a:avLst/>
              </a:prstGeom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2C2D33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 smtClean="0"/>
                  <a:t>电子保函办理流程</a:t>
                </a:r>
                <a:endParaRPr lang="zh-CN" altLang="en-US" dirty="0"/>
              </a:p>
            </p:txBody>
          </p:sp>
          <p:grpSp>
            <p:nvGrpSpPr>
              <p:cNvPr id="29" name="组 28"/>
              <p:cNvGrpSpPr/>
              <p:nvPr/>
            </p:nvGrpSpPr>
            <p:grpSpPr>
              <a:xfrm>
                <a:off x="1876962" y="1847995"/>
                <a:ext cx="593424" cy="518132"/>
                <a:chOff x="1876962" y="1847995"/>
                <a:chExt cx="593424" cy="518132"/>
              </a:xfrm>
            </p:grpSpPr>
            <p:sp>
              <p:nvSpPr>
                <p:cNvPr id="2" name="平行四边形 1"/>
                <p:cNvSpPr/>
                <p:nvPr/>
              </p:nvSpPr>
              <p:spPr>
                <a:xfrm>
                  <a:off x="1876962" y="1875933"/>
                  <a:ext cx="593424" cy="490194"/>
                </a:xfrm>
                <a:prstGeom prst="parallelogram">
                  <a:avLst/>
                </a:prstGeom>
                <a:solidFill>
                  <a:srgbClr val="1B7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1932357" y="1847995"/>
                  <a:ext cx="490194" cy="49019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/>
                    <a:t>01</a:t>
                  </a:r>
                  <a:endParaRPr lang="zh-CN" altLang="en-US" dirty="0"/>
                </a:p>
              </p:txBody>
            </p:sp>
          </p:grpSp>
        </p:grpSp>
        <p:grpSp>
          <p:nvGrpSpPr>
            <p:cNvPr id="37" name="组 36"/>
            <p:cNvGrpSpPr/>
            <p:nvPr/>
          </p:nvGrpSpPr>
          <p:grpSpPr>
            <a:xfrm>
              <a:off x="7208379" y="3457655"/>
              <a:ext cx="3493062" cy="810643"/>
              <a:chOff x="1876962" y="1715708"/>
              <a:chExt cx="3493062" cy="810643"/>
            </a:xfrm>
          </p:grpSpPr>
          <p:sp>
            <p:nvSpPr>
              <p:cNvPr id="38" name="文本占位符 2"/>
              <p:cNvSpPr txBox="1"/>
              <p:nvPr/>
            </p:nvSpPr>
            <p:spPr>
              <a:xfrm>
                <a:off x="2639062" y="1715708"/>
                <a:ext cx="2730962" cy="810643"/>
              </a:xfrm>
              <a:prstGeom prst="rect">
                <a:avLst/>
              </a:prstGeom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2C2D33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 smtClean="0"/>
                  <a:t>电子保函功能简介</a:t>
                </a:r>
                <a:endParaRPr lang="zh-CN" altLang="en-US" dirty="0"/>
              </a:p>
            </p:txBody>
          </p:sp>
          <p:grpSp>
            <p:nvGrpSpPr>
              <p:cNvPr id="39" name="组 38"/>
              <p:cNvGrpSpPr/>
              <p:nvPr/>
            </p:nvGrpSpPr>
            <p:grpSpPr>
              <a:xfrm>
                <a:off x="1876962" y="1847995"/>
                <a:ext cx="593424" cy="518132"/>
                <a:chOff x="1876962" y="1847995"/>
                <a:chExt cx="593424" cy="518132"/>
              </a:xfrm>
            </p:grpSpPr>
            <p:sp>
              <p:nvSpPr>
                <p:cNvPr id="40" name="平行四边形 39"/>
                <p:cNvSpPr/>
                <p:nvPr/>
              </p:nvSpPr>
              <p:spPr>
                <a:xfrm>
                  <a:off x="1876962" y="1875933"/>
                  <a:ext cx="593424" cy="490194"/>
                </a:xfrm>
                <a:prstGeom prst="parallelogram">
                  <a:avLst/>
                </a:prstGeom>
                <a:solidFill>
                  <a:srgbClr val="1B7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1932357" y="1847995"/>
                  <a:ext cx="490194" cy="49019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smtClean="0"/>
                    <a:t>02</a:t>
                  </a:r>
                  <a:endParaRPr lang="zh-CN" alt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94510"/>
            <a:ext cx="7411085" cy="35687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线下支付</a:t>
            </a:r>
            <a:endParaRPr kumimoji="1" lang="zh-CN" altLang="en-US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620" cy="791210"/>
            <a:chOff x="493957" y="5757259"/>
            <a:chExt cx="6483620" cy="791210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337518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如需进行线下支付请点击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对公打款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按钮，按选择的出函机构基本户信息进行转账，转账后请联系平台客服把支付凭证发给客户进行线下录入。</a:t>
              </a:r>
              <a:endParaRPr lang="zh-CN" altLang="en-US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7890" y="2078355"/>
            <a:ext cx="5489575" cy="280860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4882765" y="3801395"/>
            <a:ext cx="6486963" cy="1507590"/>
            <a:chOff x="3484259" y="1465271"/>
            <a:chExt cx="6486963" cy="1507590"/>
          </a:xfrm>
        </p:grpSpPr>
        <p:cxnSp>
          <p:nvCxnSpPr>
            <p:cNvPr id="10" name="直接连接符 32"/>
            <p:cNvCxnSpPr>
              <a:stCxn id="16" idx="6"/>
            </p:cNvCxnSpPr>
            <p:nvPr/>
          </p:nvCxnSpPr>
          <p:spPr>
            <a:xfrm flipV="1">
              <a:off x="3997067" y="1821398"/>
              <a:ext cx="1627527" cy="2674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141922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线下支付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此页面信息仅做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19</a:t>
              </a:r>
              <a:endParaRPr kumimoji="0" lang="en-US" altLang="zh-CN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3484259" y="1567668"/>
              <a:ext cx="512808" cy="512808"/>
              <a:chOff x="3484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484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15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650365"/>
            <a:ext cx="7274560" cy="36182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保函发放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9602542" cy="535523"/>
            <a:chOff x="493957" y="5757259"/>
            <a:chExt cx="9602542" cy="535523"/>
          </a:xfrm>
        </p:grpSpPr>
        <p:sp>
          <p:nvSpPr>
            <p:cNvPr id="18" name="矩形 17"/>
            <p:cNvSpPr/>
            <p:nvPr/>
          </p:nvSpPr>
          <p:spPr>
            <a:xfrm>
              <a:off x="640058" y="5769959"/>
              <a:ext cx="94564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保函开具成功，投标单位可以在线预览和下载PDF格式的电子保函。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0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9005" y="1966595"/>
            <a:ext cx="5366385" cy="2851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5682865" y="3684953"/>
            <a:ext cx="5836035" cy="1067086"/>
            <a:chOff x="4055759" y="1465271"/>
            <a:chExt cx="5836035" cy="1067086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557794" y="1821398"/>
              <a:ext cx="10668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390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33319" y="1553636"/>
              <a:ext cx="3658475" cy="97872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保函申请结束，可下载</a:t>
              </a: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协议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与电子</a:t>
              </a: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  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此页面信息仅做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502871" y="1539776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20</a:t>
              </a:r>
              <a:endParaRPr kumimoji="0" lang="en-US" altLang="zh-CN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055759" y="1567668"/>
              <a:ext cx="512808" cy="512808"/>
              <a:chOff x="40557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0557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1874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555115"/>
            <a:ext cx="7274560" cy="38080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altLang="en-US" dirty="0"/>
              <a:t>电子保函办理</a:t>
            </a:r>
            <a:r>
              <a:rPr kumimoji="1" lang="zh-CN" altLang="en-US" dirty="0" smtClean="0"/>
              <a:t>流程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中心保函发放</a:t>
            </a:r>
            <a:endParaRPr kumimoji="1" lang="zh-CN" altLang="en-US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371630" cy="748665"/>
            <a:chOff x="493957" y="5757259"/>
            <a:chExt cx="6371630" cy="748665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225528" cy="7359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 algn="l">
                <a:lnSpc>
                  <a:spcPct val="150000"/>
                </a:lnSpc>
              </a:pPr>
              <a:r>
                <a:rPr lang="zh-CN" sz="1400" kern="100" dirty="0">
                  <a:latin typeface="+mj-ea"/>
                  <a:ea typeface="+mj-ea"/>
                  <a:sym typeface="+mn-ea"/>
                </a:rPr>
                <a:t>返回中心平台点击保证金绑定按钮，所投标段信息提示（</a:t>
              </a:r>
              <a:r>
                <a:rPr lang="zh-CN" sz="1400" kern="100" dirty="0">
                  <a:solidFill>
                    <a:srgbClr val="FF0000"/>
                  </a:solidFill>
                  <a:latin typeface="+mj-ea"/>
                  <a:ea typeface="+mj-ea"/>
                  <a:sym typeface="+mn-ea"/>
                </a:rPr>
                <a:t>您已设置使用投标保函，已绑定!</a:t>
              </a:r>
              <a:r>
                <a:rPr lang="zh-CN" sz="1400" kern="100" dirty="0">
                  <a:latin typeface="+mj-ea"/>
                  <a:ea typeface="+mj-ea"/>
                  <a:sym typeface="+mn-ea"/>
                </a:rPr>
                <a:t> ），则保函办理成功并且已生效</a:t>
              </a:r>
              <a:endParaRPr lang="zh-CN" altLang="en-US" sz="1400" kern="100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1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9005" y="1886585"/>
            <a:ext cx="5326380" cy="2978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 8"/>
          <p:cNvGrpSpPr/>
          <p:nvPr/>
        </p:nvGrpSpPr>
        <p:grpSpPr>
          <a:xfrm>
            <a:off x="5682865" y="3684953"/>
            <a:ext cx="5836035" cy="1067086"/>
            <a:chOff x="4055759" y="1465271"/>
            <a:chExt cx="5836035" cy="1067086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557794" y="1821398"/>
              <a:ext cx="10668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390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33319" y="1553636"/>
              <a:ext cx="3658475" cy="97872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前往资源中心查看或下载电子保函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此页面信息仅做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502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21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055759" y="1567668"/>
              <a:ext cx="512808" cy="512808"/>
              <a:chOff x="40557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0557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1874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728"/>
          <p:cNvSpPr/>
          <p:nvPr/>
        </p:nvSpPr>
        <p:spPr>
          <a:xfrm>
            <a:off x="1650754" y="3778868"/>
            <a:ext cx="2457081" cy="307777"/>
          </a:xfrm>
          <a:prstGeom prst="rect">
            <a:avLst/>
          </a:prstGeom>
          <a:ln w="12700">
            <a:miter lim="400000"/>
          </a:ln>
        </p:spPr>
        <p:txBody>
          <a:bodyPr wrap="none" lIns="60959" rIns="60959">
            <a:spAutoFit/>
          </a:bodyPr>
          <a:lstStyle>
            <a:lvl1pPr>
              <a:defRPr>
                <a:solidFill>
                  <a:srgbClr val="A7A7A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1400" i="1" dirty="0" smtClean="0">
                <a:latin typeface="+mn-ea"/>
                <a:ea typeface="+mn-ea"/>
              </a:rPr>
              <a:t>专心为您提供，无忧运维服务</a:t>
            </a:r>
            <a:endParaRPr sz="1400" i="1" dirty="0">
              <a:latin typeface="+mn-ea"/>
              <a:ea typeface="+mn-ea"/>
            </a:endParaRPr>
          </a:p>
        </p:txBody>
      </p:sp>
      <p:sp>
        <p:nvSpPr>
          <p:cNvPr id="3" name="Shape 728"/>
          <p:cNvSpPr/>
          <p:nvPr/>
        </p:nvSpPr>
        <p:spPr>
          <a:xfrm>
            <a:off x="7137154" y="5480668"/>
            <a:ext cx="4546846" cy="978729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>
                <a:solidFill>
                  <a:srgbClr val="A7A7A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电话：0371-55906426  0371-58670003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地址：河南省郑州市管城区商鼎路泰宏国际</a:t>
            </a:r>
            <a:r>
              <a:rPr lang="zh-CN" altLang="en-US" sz="1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广场B座19楼</a:t>
            </a:r>
            <a:endParaRPr lang="zh-CN" altLang="en-US" sz="1200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70900" y="368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浏览器环境要求</a:t>
            </a:r>
            <a:endParaRPr lang="zh-CN" altLang="en-US" dirty="0"/>
          </a:p>
        </p:txBody>
      </p:sp>
      <p:grpSp>
        <p:nvGrpSpPr>
          <p:cNvPr id="4" name="组 3"/>
          <p:cNvGrpSpPr/>
          <p:nvPr/>
        </p:nvGrpSpPr>
        <p:grpSpPr>
          <a:xfrm>
            <a:off x="516804" y="1702229"/>
            <a:ext cx="5469238" cy="4169450"/>
            <a:chOff x="859376" y="1437962"/>
            <a:chExt cx="6576408" cy="5013496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219" y="1437962"/>
              <a:ext cx="5459413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031" y="2956811"/>
              <a:ext cx="2569753" cy="349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76" y="3606824"/>
              <a:ext cx="1289214" cy="264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组 36"/>
          <p:cNvGrpSpPr/>
          <p:nvPr/>
        </p:nvGrpSpPr>
        <p:grpSpPr>
          <a:xfrm>
            <a:off x="6784913" y="1693641"/>
            <a:ext cx="4838814" cy="1195927"/>
            <a:chOff x="6784913" y="1795241"/>
            <a:chExt cx="4838814" cy="1195927"/>
          </a:xfrm>
        </p:grpSpPr>
        <p:sp>
          <p:nvSpPr>
            <p:cNvPr id="10" name="Text Placeholder 32"/>
            <p:cNvSpPr txBox="1"/>
            <p:nvPr/>
          </p:nvSpPr>
          <p:spPr bwMode="auto">
            <a:xfrm>
              <a:off x="7403475" y="1795241"/>
              <a:ext cx="4220252" cy="119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请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尽量使用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IE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浏览器，并且保障版本在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以上；其他如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360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、百度等第三方浏览器可能存在一点的不兼容性，会导致系统使用异常。</a:t>
              </a:r>
              <a:endPara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6" name="组 35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7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 smtClean="0">
                    <a:solidFill>
                      <a:schemeClr val="bg1"/>
                    </a:solidFill>
                  </a:rPr>
                  <a:t>1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 44"/>
          <p:cNvGrpSpPr/>
          <p:nvPr/>
        </p:nvGrpSpPr>
        <p:grpSpPr>
          <a:xfrm>
            <a:off x="6784913" y="3379308"/>
            <a:ext cx="4838814" cy="1195927"/>
            <a:chOff x="6784913" y="1795241"/>
            <a:chExt cx="4838814" cy="1195927"/>
          </a:xfrm>
        </p:grpSpPr>
        <p:sp>
          <p:nvSpPr>
            <p:cNvPr id="46" name="Text Placeholder 32"/>
            <p:cNvSpPr txBox="1"/>
            <p:nvPr/>
          </p:nvSpPr>
          <p:spPr bwMode="auto">
            <a:xfrm>
              <a:off x="7403475" y="1795241"/>
              <a:ext cx="4220252" cy="119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若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登录或者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签章存在不兼容现象，可在登录页面的右下侧点击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插件按钮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下载最新的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驱动。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47" name="组 46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48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 smtClean="0">
                    <a:solidFill>
                      <a:schemeClr val="bg1"/>
                    </a:solidFill>
                  </a:rPr>
                  <a:t>2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组 16"/>
          <p:cNvGrpSpPr/>
          <p:nvPr/>
        </p:nvGrpSpPr>
        <p:grpSpPr>
          <a:xfrm>
            <a:off x="6784913" y="5064975"/>
            <a:ext cx="4838814" cy="401215"/>
            <a:chOff x="6784913" y="1795241"/>
            <a:chExt cx="4838814" cy="401215"/>
          </a:xfrm>
        </p:grpSpPr>
        <p:sp>
          <p:nvSpPr>
            <p:cNvPr id="18" name="Text Placeholder 32"/>
            <p:cNvSpPr txBox="1"/>
            <p:nvPr/>
          </p:nvSpPr>
          <p:spPr bwMode="auto">
            <a:xfrm>
              <a:off x="7403475" y="1795241"/>
              <a:ext cx="4220252" cy="40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所有数据仅为汉唐智创制作</a:t>
              </a:r>
              <a:r>
                <a:rPr lang="en-US" altLang="zh-CN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操作流程使用。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 18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20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chemeClr val="bg1"/>
                    </a:solidFill>
                  </a:rPr>
                  <a:t>3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进入公共资源交易中心</a:t>
            </a:r>
            <a:endParaRPr kumimoji="1" lang="zh-CN" altLang="en-US" dirty="0"/>
          </a:p>
        </p:txBody>
      </p:sp>
      <p:grpSp>
        <p:nvGrpSpPr>
          <p:cNvPr id="36" name="组 35"/>
          <p:cNvGrpSpPr/>
          <p:nvPr/>
        </p:nvGrpSpPr>
        <p:grpSpPr>
          <a:xfrm>
            <a:off x="3673095" y="1269752"/>
            <a:ext cx="4847123" cy="4120815"/>
            <a:chOff x="871753" y="1394847"/>
            <a:chExt cx="4847123" cy="41208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2" b="17959"/>
            <a:stretch>
              <a:fillRect/>
            </a:stretch>
          </p:blipFill>
          <p:spPr>
            <a:xfrm>
              <a:off x="871753" y="1394847"/>
              <a:ext cx="4785730" cy="3609166"/>
            </a:xfrm>
            <a:prstGeom prst="rect">
              <a:avLst/>
            </a:prstGeom>
          </p:spPr>
        </p:pic>
        <p:grpSp>
          <p:nvGrpSpPr>
            <p:cNvPr id="23" name="组 22"/>
            <p:cNvGrpSpPr/>
            <p:nvPr/>
          </p:nvGrpSpPr>
          <p:grpSpPr>
            <a:xfrm>
              <a:off x="1717002" y="4952417"/>
              <a:ext cx="4001874" cy="563245"/>
              <a:chOff x="2135455" y="4983413"/>
              <a:chExt cx="4001874" cy="563245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622141" y="5023166"/>
                <a:ext cx="3515188" cy="483870"/>
              </a:xfrm>
              <a:prstGeom prst="rect">
                <a:avLst/>
              </a:prstGeom>
            </p:spPr>
            <p:txBody>
              <a:bodyPr wrap="square" lIns="91431" tIns="45716" rIns="91431" bIns="45716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600" kern="100" dirty="0">
                    <a:latin typeface="+mj-ea"/>
                    <a:ea typeface="+mj-ea"/>
                    <a:sym typeface="+mn-ea"/>
                  </a:rPr>
                  <a:t>点击“登录政采</a:t>
                </a:r>
                <a:r>
                  <a:rPr lang="en-US" altLang="zh-CN" sz="1600" kern="100" dirty="0">
                    <a:latin typeface="+mj-ea"/>
                    <a:ea typeface="+mj-ea"/>
                    <a:sym typeface="+mn-ea"/>
                  </a:rPr>
                  <a:t>/</a:t>
                </a:r>
                <a:r>
                  <a:rPr lang="zh-CN" altLang="en-US" sz="1600" kern="100" dirty="0">
                    <a:latin typeface="+mj-ea"/>
                    <a:ea typeface="+mj-ea"/>
                    <a:sym typeface="+mn-ea"/>
                  </a:rPr>
                  <a:t>工程产权业务系统”</a:t>
                </a:r>
                <a:endPara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135455" y="4983413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7" name="组 36"/>
          <p:cNvGrpSpPr/>
          <p:nvPr/>
        </p:nvGrpSpPr>
        <p:grpSpPr>
          <a:xfrm>
            <a:off x="646357" y="5757259"/>
            <a:ext cx="9602542" cy="535523"/>
            <a:chOff x="493957" y="5757259"/>
            <a:chExt cx="9602542" cy="535523"/>
          </a:xfrm>
        </p:grpSpPr>
        <p:sp>
          <p:nvSpPr>
            <p:cNvPr id="38" name="矩形 37"/>
            <p:cNvSpPr/>
            <p:nvPr/>
          </p:nvSpPr>
          <p:spPr>
            <a:xfrm>
              <a:off x="640058" y="5769959"/>
              <a:ext cx="94564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进入永城公共资源交易信息网首页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，点击右边“</a:t>
              </a:r>
              <a:r>
                <a:rPr lang="zh-CN" sz="1400" kern="100" dirty="0">
                  <a:latin typeface="+mj-ea"/>
                  <a:ea typeface="+mj-ea"/>
                  <a:sym typeface="+mn-ea"/>
                </a:rPr>
                <a:t>供应商登录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”按钮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进入永城公共资源交易平台</a:t>
              </a:r>
              <a:r>
                <a:rPr lang="zh-CN" altLang="en-US" sz="1400" kern="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88130" y="1497965"/>
            <a:ext cx="4037330" cy="2270760"/>
          </a:xfrm>
          <a:prstGeom prst="rect">
            <a:avLst/>
          </a:prstGeom>
        </p:spPr>
      </p:pic>
      <p:grpSp>
        <p:nvGrpSpPr>
          <p:cNvPr id="3" name="组 26"/>
          <p:cNvGrpSpPr/>
          <p:nvPr/>
        </p:nvGrpSpPr>
        <p:grpSpPr>
          <a:xfrm>
            <a:off x="4237714" y="3300638"/>
            <a:ext cx="712252" cy="2260172"/>
            <a:chOff x="1885209" y="3443247"/>
            <a:chExt cx="712252" cy="2260172"/>
          </a:xfrm>
        </p:grpSpPr>
        <p:grpSp>
          <p:nvGrpSpPr>
            <p:cNvPr id="6" name="组 10"/>
            <p:cNvGrpSpPr/>
            <p:nvPr/>
          </p:nvGrpSpPr>
          <p:grpSpPr>
            <a:xfrm>
              <a:off x="1984931" y="3443247"/>
              <a:ext cx="512808" cy="512808"/>
              <a:chOff x="5772095" y="-241455"/>
              <a:chExt cx="512808" cy="512808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899086" y="-117139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772095" y="-241455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直接连接符 32"/>
            <p:cNvCxnSpPr/>
            <p:nvPr/>
          </p:nvCxnSpPr>
          <p:spPr>
            <a:xfrm>
              <a:off x="2241085" y="3936099"/>
              <a:ext cx="2540" cy="107061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 30"/>
            <p:cNvGrpSpPr/>
            <p:nvPr/>
          </p:nvGrpSpPr>
          <p:grpSpPr>
            <a:xfrm>
              <a:off x="1885209" y="4991167"/>
              <a:ext cx="712252" cy="712252"/>
              <a:chOff x="2657203" y="4992459"/>
              <a:chExt cx="712252" cy="71225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2657203" y="4992459"/>
                <a:ext cx="712252" cy="712252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924175" y="5071978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3000" dirty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sym typeface="Calibri" panose="020F0502020204030204"/>
                  </a:rPr>
                  <a:t>1</a:t>
                </a: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490345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登录电子招投标交易平台</a:t>
            </a:r>
            <a:endParaRPr kumimoji="1" lang="zh-CN" altLang="en-US" dirty="0"/>
          </a:p>
        </p:txBody>
      </p:sp>
      <p:grpSp>
        <p:nvGrpSpPr>
          <p:cNvPr id="26" name="组 25"/>
          <p:cNvGrpSpPr/>
          <p:nvPr/>
        </p:nvGrpSpPr>
        <p:grpSpPr>
          <a:xfrm>
            <a:off x="646357" y="5757259"/>
            <a:ext cx="6483620" cy="748665"/>
            <a:chOff x="493957" y="5757259"/>
            <a:chExt cx="6483620" cy="748665"/>
          </a:xfrm>
        </p:grpSpPr>
        <p:sp>
          <p:nvSpPr>
            <p:cNvPr id="27" name="矩形 26"/>
            <p:cNvSpPr/>
            <p:nvPr/>
          </p:nvSpPr>
          <p:spPr>
            <a:xfrm>
              <a:off x="640059" y="5769959"/>
              <a:ext cx="6337518" cy="7359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选择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CA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证书登录，进入永城市公共资源交易平台。</a:t>
              </a:r>
              <a:endParaRPr lang="zh-CN" altLang="en-US" sz="1400" kern="100" dirty="0">
                <a:latin typeface="+mj-ea"/>
                <a:ea typeface="+mj-ea"/>
              </a:endParaRPr>
            </a:p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如果没有相对应的驱动，点击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“驱动程序”进行下载。</a:t>
              </a:r>
              <a:r>
                <a:rPr lang="zh-CN" altLang="en-US" sz="1400" kern="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7890" y="1772285"/>
            <a:ext cx="4721225" cy="2577465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2212650" y="3490344"/>
            <a:ext cx="4326631" cy="2013008"/>
            <a:chOff x="1072974" y="3667444"/>
            <a:chExt cx="4326631" cy="2013008"/>
          </a:xfrm>
        </p:grpSpPr>
        <p:sp>
          <p:nvSpPr>
            <p:cNvPr id="54" name="矩形 53"/>
            <p:cNvSpPr/>
            <p:nvPr/>
          </p:nvSpPr>
          <p:spPr>
            <a:xfrm>
              <a:off x="1884417" y="5081187"/>
              <a:ext cx="3515188" cy="4862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输入密码点击立即登录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172696" y="3667444"/>
              <a:ext cx="512808" cy="512808"/>
            </a:xfrm>
            <a:prstGeom prst="ellipse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299687" y="3791760"/>
              <a:ext cx="258826" cy="258826"/>
            </a:xfrm>
            <a:prstGeom prst="ellipse">
              <a:avLst/>
            </a:prstGeom>
            <a:solidFill>
              <a:srgbClr val="0070C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7" name="直接连接符 32"/>
            <p:cNvCxnSpPr/>
            <p:nvPr/>
          </p:nvCxnSpPr>
          <p:spPr>
            <a:xfrm>
              <a:off x="1429100" y="4160575"/>
              <a:ext cx="0" cy="1336762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1072974" y="4968200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39946" y="5042704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2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1480820"/>
            <a:ext cx="6359525" cy="3328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2820" y="1793240"/>
            <a:ext cx="4639945" cy="25882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登录电子招投标交易平台</a:t>
            </a:r>
            <a:endParaRPr kumimoji="1" lang="zh-CN" altLang="en-US" dirty="0"/>
          </a:p>
        </p:txBody>
      </p:sp>
      <p:grpSp>
        <p:nvGrpSpPr>
          <p:cNvPr id="26" name="组 25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7" name="矩形 26"/>
            <p:cNvSpPr/>
            <p:nvPr/>
          </p:nvSpPr>
          <p:spPr>
            <a:xfrm>
              <a:off x="640059" y="5769959"/>
              <a:ext cx="6337518" cy="41275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点击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“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参与投标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”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按钮，进入项目信息列表。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8520430" y="1944370"/>
            <a:ext cx="616585" cy="607695"/>
          </a:xfrm>
          <a:prstGeom prst="ellipse">
            <a:avLst/>
          </a:pr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00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rPr>
              <a:t>3</a:t>
            </a:r>
            <a:endParaRPr lang="en-US" altLang="zh-CN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803853" y="2166225"/>
            <a:ext cx="258826" cy="258826"/>
          </a:xfrm>
          <a:prstGeom prst="ellipse">
            <a:avLst/>
          </a:prstGeom>
          <a:solidFill>
            <a:srgbClr val="0070C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2677497" y="2038734"/>
            <a:ext cx="512808" cy="512808"/>
          </a:xfrm>
          <a:prstGeom prst="ellipse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3190875" y="2019301"/>
            <a:ext cx="8335643" cy="532765"/>
            <a:chOff x="2179215" y="1949325"/>
            <a:chExt cx="8335517" cy="503769"/>
          </a:xfrm>
        </p:grpSpPr>
        <p:cxnSp>
          <p:nvCxnSpPr>
            <p:cNvPr id="46" name="直接连接符 32"/>
            <p:cNvCxnSpPr/>
            <p:nvPr/>
          </p:nvCxnSpPr>
          <p:spPr>
            <a:xfrm flipV="1">
              <a:off x="2179215" y="2175090"/>
              <a:ext cx="5329474" cy="17244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8293536" y="1949325"/>
              <a:ext cx="2221196" cy="50376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点击参与投标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招标文件领取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40" y="1310005"/>
            <a:ext cx="6093460" cy="4609465"/>
          </a:xfrm>
          <a:prstGeom prst="rect">
            <a:avLst/>
          </a:prstGeom>
        </p:spPr>
      </p:pic>
      <p:grpSp>
        <p:nvGrpSpPr>
          <p:cNvPr id="25" name="组 2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6" name="矩形 25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选择要投标的标段，点击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“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参与投标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”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，进入项目信息页面。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34715" y="1648460"/>
            <a:ext cx="5376545" cy="275463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8004286" y="2408603"/>
            <a:ext cx="3767189" cy="712252"/>
            <a:chOff x="4246259" y="1465271"/>
            <a:chExt cx="3767189" cy="712252"/>
          </a:xfrm>
        </p:grpSpPr>
        <p:cxnSp>
          <p:nvCxnSpPr>
            <p:cNvPr id="8" name="直接连接符 32"/>
            <p:cNvCxnSpPr/>
            <p:nvPr/>
          </p:nvCxnSpPr>
          <p:spPr>
            <a:xfrm>
              <a:off x="4766593" y="1821397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5563944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0916" y="1539775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4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3" name="组 10"/>
            <p:cNvGrpSpPr/>
            <p:nvPr/>
          </p:nvGrpSpPr>
          <p:grpSpPr>
            <a:xfrm>
              <a:off x="4246259" y="1564993"/>
              <a:ext cx="512808" cy="512808"/>
              <a:chOff x="4246259" y="1564993"/>
              <a:chExt cx="512808" cy="51280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46259" y="1564993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6357159" y="1553636"/>
              <a:ext cx="1656289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点击参与投标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" y="1477645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招标文件下载</a:t>
            </a:r>
            <a:endParaRPr kumimoji="1" lang="zh-CN" altLang="en-US" dirty="0"/>
          </a:p>
        </p:txBody>
      </p:sp>
      <p:grpSp>
        <p:nvGrpSpPr>
          <p:cNvPr id="25" name="组 2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6" name="矩形 25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报名申请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进行网上报名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kern="0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4924562" y="2060140"/>
            <a:ext cx="7376160" cy="712252"/>
            <a:chOff x="4919377" y="2144502"/>
            <a:chExt cx="7376160" cy="712252"/>
          </a:xfrm>
        </p:grpSpPr>
        <p:cxnSp>
          <p:nvCxnSpPr>
            <p:cNvPr id="46" name="直接连接符 32"/>
            <p:cNvCxnSpPr>
              <a:endCxn id="47" idx="2"/>
            </p:cNvCxnSpPr>
            <p:nvPr/>
          </p:nvCxnSpPr>
          <p:spPr>
            <a:xfrm>
              <a:off x="5432320" y="2500537"/>
              <a:ext cx="2818765" cy="0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9126252" y="2234672"/>
              <a:ext cx="3169285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8" name="组 7"/>
            <p:cNvGrpSpPr/>
            <p:nvPr/>
          </p:nvGrpSpPr>
          <p:grpSpPr>
            <a:xfrm>
              <a:off x="8250898" y="2144502"/>
              <a:ext cx="712252" cy="712252"/>
              <a:chOff x="8250898" y="2144502"/>
              <a:chExt cx="712252" cy="712252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8250898" y="2144502"/>
                <a:ext cx="712252" cy="712252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8517870" y="2234246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3000" dirty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sym typeface="Calibri" panose="020F0502020204030204"/>
                  </a:rPr>
                  <a:t>6</a:t>
                </a: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" name="组 10"/>
            <p:cNvGrpSpPr/>
            <p:nvPr/>
          </p:nvGrpSpPr>
          <p:grpSpPr>
            <a:xfrm>
              <a:off x="4919377" y="2253973"/>
              <a:ext cx="512808" cy="512808"/>
              <a:chOff x="4789670" y="2177268"/>
              <a:chExt cx="512808" cy="512808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4789670" y="21772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916248" y="2294599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" name="直线箭头连接符 15"/>
          <p:cNvCxnSpPr/>
          <p:nvPr/>
        </p:nvCxnSpPr>
        <p:spPr>
          <a:xfrm>
            <a:off x="8611792" y="2742880"/>
            <a:ext cx="0" cy="1229832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9805" y="1793240"/>
            <a:ext cx="4625975" cy="2570480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2820851" y="3225646"/>
            <a:ext cx="4326631" cy="2381308"/>
            <a:chOff x="1072974" y="3667444"/>
            <a:chExt cx="4326631" cy="2381308"/>
          </a:xfrm>
        </p:grpSpPr>
        <p:sp>
          <p:nvSpPr>
            <p:cNvPr id="54" name="矩形 53"/>
            <p:cNvSpPr/>
            <p:nvPr/>
          </p:nvSpPr>
          <p:spPr>
            <a:xfrm>
              <a:off x="1884417" y="5449487"/>
              <a:ext cx="3515188" cy="48387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报名申请</a:t>
              </a:r>
              <a:r>
                <a:rPr lang="en-US" altLang="zh-CN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进行网上报名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168897" y="3667444"/>
              <a:ext cx="512808" cy="512808"/>
            </a:xfrm>
            <a:prstGeom prst="ellipse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300555" y="3791760"/>
              <a:ext cx="258826" cy="258826"/>
            </a:xfrm>
            <a:prstGeom prst="ellipse">
              <a:avLst/>
            </a:prstGeom>
            <a:solidFill>
              <a:srgbClr val="0070C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7" name="直接连接符 32"/>
            <p:cNvCxnSpPr/>
            <p:nvPr/>
          </p:nvCxnSpPr>
          <p:spPr>
            <a:xfrm>
              <a:off x="1418233" y="4160575"/>
              <a:ext cx="0" cy="1336762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1072974" y="5336500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39946" y="5411004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5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38950" y="3972560"/>
            <a:ext cx="4700270" cy="2242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" y="1477645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招标文件下载</a:t>
            </a:r>
            <a:endParaRPr kumimoji="1" lang="zh-CN" altLang="en-US" dirty="0"/>
          </a:p>
        </p:txBody>
      </p:sp>
      <p:grpSp>
        <p:nvGrpSpPr>
          <p:cNvPr id="25" name="组 2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6" name="矩形 25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下载招标文件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kern="0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10665" y="1768475"/>
            <a:ext cx="4631690" cy="25482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 2"/>
          <p:cNvGrpSpPr/>
          <p:nvPr/>
        </p:nvGrpSpPr>
        <p:grpSpPr>
          <a:xfrm>
            <a:off x="2820851" y="3225646"/>
            <a:ext cx="4326631" cy="2381308"/>
            <a:chOff x="1072974" y="3667444"/>
            <a:chExt cx="4326631" cy="2381308"/>
          </a:xfrm>
        </p:grpSpPr>
        <p:sp>
          <p:nvSpPr>
            <p:cNvPr id="54" name="矩形 53"/>
            <p:cNvSpPr/>
            <p:nvPr/>
          </p:nvSpPr>
          <p:spPr>
            <a:xfrm>
              <a:off x="1884417" y="5449487"/>
              <a:ext cx="3515188" cy="48387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zh-CN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下载招标文件</a:t>
              </a:r>
              <a:endParaRPr lang="zh-CN" altLang="en-US" sz="1600" kern="0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168897" y="3667444"/>
              <a:ext cx="512808" cy="512808"/>
            </a:xfrm>
            <a:prstGeom prst="ellipse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300555" y="3791760"/>
              <a:ext cx="258826" cy="258826"/>
            </a:xfrm>
            <a:prstGeom prst="ellipse">
              <a:avLst/>
            </a:prstGeom>
            <a:solidFill>
              <a:srgbClr val="0070C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7" name="直接连接符 32"/>
            <p:cNvCxnSpPr/>
            <p:nvPr/>
          </p:nvCxnSpPr>
          <p:spPr>
            <a:xfrm>
              <a:off x="1418233" y="4160575"/>
              <a:ext cx="0" cy="1336762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1072974" y="5336500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39946" y="5411004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7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MzA2NTYwYzgzZDdhZmMxN2JiZmMwZGUyMDE2ZDE3MjYifQ=="/>
  <p:tag name="KSO_WPP_MARK_KEY" val="e67b30de-7c0e-4360-9b47-972085020131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4048,&quot;width&quot;:728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云适配">
      <a:dk1>
        <a:srgbClr val="2C2D33"/>
      </a:dk1>
      <a:lt1>
        <a:srgbClr val="FFFFFF"/>
      </a:lt1>
      <a:dk2>
        <a:srgbClr val="44546A"/>
      </a:dk2>
      <a:lt2>
        <a:srgbClr val="FFFFFF"/>
      </a:lt2>
      <a:accent1>
        <a:srgbClr val="CD0804"/>
      </a:accent1>
      <a:accent2>
        <a:srgbClr val="B50603"/>
      </a:accent2>
      <a:accent3>
        <a:srgbClr val="9A0402"/>
      </a:accent3>
      <a:accent4>
        <a:srgbClr val="E87676"/>
      </a:accent4>
      <a:accent5>
        <a:srgbClr val="2C2D33"/>
      </a:accent5>
      <a:accent6>
        <a:srgbClr val="7F7F7F"/>
      </a:accent6>
      <a:hlink>
        <a:srgbClr val="31B1E7"/>
      </a:hlink>
      <a:folHlink>
        <a:srgbClr val="ADB9CA"/>
      </a:folHlink>
    </a:clrScheme>
    <a:fontScheme name="中文-雅黑  西文-helvetica">
      <a:majorFont>
        <a:latin typeface="Helvetica"/>
        <a:ea typeface="微软雅黑"/>
        <a:cs typeface=""/>
      </a:majorFont>
      <a:minorFont>
        <a:latin typeface="Helvetic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1514</Words>
  <Application>WPS 演示</Application>
  <PresentationFormat>宽屏</PresentationFormat>
  <Paragraphs>239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Helvetica Light</vt:lpstr>
      <vt:lpstr>方正兰亭超细黑简体</vt:lpstr>
      <vt:lpstr>黑体</vt:lpstr>
      <vt:lpstr>微软雅黑</vt:lpstr>
      <vt:lpstr>Calibri</vt:lpstr>
      <vt:lpstr>Calibri</vt:lpstr>
      <vt:lpstr>Helvetica</vt:lpstr>
      <vt:lpstr>Arial Unicode MS</vt:lpstr>
      <vt:lpstr>Arial</vt:lpstr>
      <vt:lpstr>Office 主题</vt:lpstr>
      <vt:lpstr>金融服务平台 投标人操作手册</vt:lpstr>
      <vt:lpstr>PowerPoint 演示文稿</vt:lpstr>
      <vt:lpstr>浏览器环境要求</vt:lpstr>
      <vt:lpstr>进入公共资源交易中心</vt:lpstr>
      <vt:lpstr>登录电子招投标交易平台</vt:lpstr>
      <vt:lpstr>登录电子招投标交易平台</vt:lpstr>
      <vt:lpstr>招标文件领取</vt:lpstr>
      <vt:lpstr>招标文件下载</vt:lpstr>
      <vt:lpstr>招标文件下载</vt:lpstr>
      <vt:lpstr>办理保函</vt:lpstr>
      <vt:lpstr>选择出函平台</vt:lpstr>
      <vt:lpstr>选择出函平台</vt:lpstr>
      <vt:lpstr>电子保函办理流程—完善信息</vt:lpstr>
      <vt:lpstr>电子保函办理流程—确定保函平台委托合同</vt:lpstr>
      <vt:lpstr>电子保函办理流程—提交企业信息</vt:lpstr>
      <vt:lpstr>电子保函办理流程—选择项目</vt:lpstr>
      <vt:lpstr>电子保函办理流程—选择出函机构</vt:lpstr>
      <vt:lpstr>电子保函办理流程—保费支付</vt:lpstr>
      <vt:lpstr>线上支付</vt:lpstr>
      <vt:lpstr>线下支付</vt:lpstr>
      <vt:lpstr>电子保函办理流程—保函发放</vt:lpstr>
      <vt:lpstr>电子保函办理流程—中心保函发放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ysp</dc:creator>
  <cp:lastModifiedBy>Administrator</cp:lastModifiedBy>
  <cp:revision>289</cp:revision>
  <dcterms:created xsi:type="dcterms:W3CDTF">2017-07-27T07:48:00Z</dcterms:created>
  <dcterms:modified xsi:type="dcterms:W3CDTF">2023-02-28T09:35:03Z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BBAE6A43BF6F447A827C1F842A3E2F5D</vt:lpwstr>
  </property>
  <property fmtid="{D5CDD505-2E9C-101B-9397-08002B2CF9AE}" pid="3" name="KSOProductBuildVer">
    <vt:lpwstr>2052-11.1.0.13703</vt:lpwstr>
  </property>
</Properties>
</file>